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70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99DC9F-6F27-4719-B3D8-F7354E30BCE8}" type="datetimeFigureOut">
              <a:rPr lang="de-DE" smtClean="0"/>
              <a:t>17.10.2022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D8CE26-C536-4ED2-BD5C-D327EBB99E6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302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you could address the general problems of the user. “</a:t>
            </a:r>
            <a:r>
              <a:rPr lang="en-US" dirty="0" err="1"/>
              <a:t>FAIRData_ActivationEnergy</a:t>
            </a:r>
            <a:r>
              <a:rPr lang="en-US" dirty="0"/>
              <a:t>” and “</a:t>
            </a:r>
            <a:r>
              <a:rPr lang="en-US" dirty="0" err="1"/>
              <a:t>FAIRData_ActivationEnergy_withDataPLANT</a:t>
            </a:r>
            <a:r>
              <a:rPr lang="en-US" dirty="0"/>
              <a:t>” would also be appropriate.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0F5183-0565-4974-A37D-984CA0874E2D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9760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433958-DA75-D7DC-32E5-8B67CD3C0F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051B86B-4820-BBBD-81F8-FD2A210FC8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BAAFC4F-5FDD-FDF0-8F11-77FDB0276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18662-F8C5-4A8E-80C6-0A66B1A27FBE}" type="datetimeFigureOut">
              <a:rPr lang="de-DE" smtClean="0"/>
              <a:t>17.10.2022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A342002-2EC0-63ED-7194-67409FBC1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C09C6D4-919D-B054-FAFE-071EE2C80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A256-A247-4F66-B485-0CF3FA1FB9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2013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B11232-EC41-A072-72F7-452BD1151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090622D-830C-374F-BAC9-5C613766AB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F0688-1FFD-B107-C46E-EDC12AB39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18662-F8C5-4A8E-80C6-0A66B1A27FBE}" type="datetimeFigureOut">
              <a:rPr lang="de-DE" smtClean="0"/>
              <a:t>17.10.2022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57650CD-5A59-F9E8-3140-B9B8B3281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8ED388-038E-5601-805F-066A9E1B7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A256-A247-4F66-B485-0CF3FA1FB9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9955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F81DC8BB-57A0-A1A6-F56E-6D6E80941D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B56CC95-AE69-2BAE-C4F1-39595A33ED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CA3363E-27B6-5B55-77F4-9230C1390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18662-F8C5-4A8E-80C6-0A66B1A27FBE}" type="datetimeFigureOut">
              <a:rPr lang="de-DE" smtClean="0"/>
              <a:t>17.10.2022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C35F776-8D0C-DD2A-58C8-CA06DA6CE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8A34B4-45C9-37C7-B45D-5E2D0337A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A256-A247-4F66-B485-0CF3FA1FB9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9502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AC36F8-1821-36EA-3576-BFB70EE7E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A72259A-5B6C-4C56-6D64-115B144DD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7038D78-D596-6E7E-8FD6-EAF0696C3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18662-F8C5-4A8E-80C6-0A66B1A27FBE}" type="datetimeFigureOut">
              <a:rPr lang="de-DE" smtClean="0"/>
              <a:t>17.10.2022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784FD8A-BFD0-4544-D389-B36BB0CCE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30B01E4-0A68-38AA-D652-200594EBD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A256-A247-4F66-B485-0CF3FA1FB9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29813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8B61AA-5C24-7AD6-44F5-410B144D9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4E208FB-05F2-65D7-0EA6-EDE08660E7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6B8935-9135-E3E4-EE9F-F99302012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18662-F8C5-4A8E-80C6-0A66B1A27FBE}" type="datetimeFigureOut">
              <a:rPr lang="de-DE" smtClean="0"/>
              <a:t>17.10.2022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74F6508-05C5-9602-FBA7-70FDE908B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824258-C949-0AD5-4CBB-E2DDC49F8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A256-A247-4F66-B485-0CF3FA1FB9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6643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49DD13-1F12-F6AC-300C-EA9CDF08A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651F38-D8F3-5A3A-6E36-3D8A76C776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1F8A1B9-B2D9-1A27-FD2F-1207A0B951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F461575-AC61-E2FB-C569-FE0C266A4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18662-F8C5-4A8E-80C6-0A66B1A27FBE}" type="datetimeFigureOut">
              <a:rPr lang="de-DE" smtClean="0"/>
              <a:t>17.10.2022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28D8549-4F39-AB52-520B-1779CC9BA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9D5BB82-4A20-D2C5-2521-0C2B42FBC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A256-A247-4F66-B485-0CF3FA1FB9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2162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F0D9A3-6D22-8DF2-2AC6-21ABBC1A7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F971A73-DF69-B72A-B5B5-D0AC068ABE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E44BF6C-8514-C7B0-BC62-85F58005DF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17AA933-7445-01CB-573C-494209DC42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04DD358-685B-59FE-F956-713BF05FA3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683B495-5C7E-C399-CA00-7DCDC6432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18662-F8C5-4A8E-80C6-0A66B1A27FBE}" type="datetimeFigureOut">
              <a:rPr lang="de-DE" smtClean="0"/>
              <a:t>17.10.2022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79DB177-451C-D82C-8895-5F065FAB7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892DE48-EB76-6211-FDF4-B9A2B9836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A256-A247-4F66-B485-0CF3FA1FB9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2813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CCED00-A6ED-4676-22D0-AE6CE6196F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1F5C801-A5B8-D939-EBEC-1AD978EB8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18662-F8C5-4A8E-80C6-0A66B1A27FBE}" type="datetimeFigureOut">
              <a:rPr lang="de-DE" smtClean="0"/>
              <a:t>17.10.2022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C6975F1-11E8-F86E-12D9-4D7C39849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F1A64D9-A447-479D-1B3B-49EA2EA07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A256-A247-4F66-B485-0CF3FA1FB9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8713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09FCACE-189E-D152-DC46-1F077D751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18662-F8C5-4A8E-80C6-0A66B1A27FBE}" type="datetimeFigureOut">
              <a:rPr lang="de-DE" smtClean="0"/>
              <a:t>17.10.2022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9D9BED2-FB57-2D65-1DEE-F289A36A6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E78F895-A851-EA8C-5720-1F67FA6B7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A256-A247-4F66-B485-0CF3FA1FB9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1911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F78429-5686-1EB8-7A24-AFE937E34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67E22F-9C84-4160-19F9-FAB787F03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8580730-9447-F583-CB72-F64A68454C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531DCF1-A741-20F3-557E-45A14145D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18662-F8C5-4A8E-80C6-0A66B1A27FBE}" type="datetimeFigureOut">
              <a:rPr lang="de-DE" smtClean="0"/>
              <a:t>17.10.2022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7C7AA1D-EF79-366D-32B2-19DD36EC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83C76D5-BBCA-4A7F-3BBD-E4D8419C8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A256-A247-4F66-B485-0CF3FA1FB9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2716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D5A2A3-83DD-A336-5F14-CF7A5456F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CCA6D7B-F019-21CA-53C2-3B51C2B636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6DEC718-CCD1-CDF0-5D38-974C9F7CC2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934B20B-4021-832F-4F99-AF223A536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18662-F8C5-4A8E-80C6-0A66B1A27FBE}" type="datetimeFigureOut">
              <a:rPr lang="de-DE" smtClean="0"/>
              <a:t>17.10.2022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0D0A8A7-9CAF-B5F0-6D01-4CF3116AB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B9BC0DD-0859-B388-73FB-1DFA19301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37A256-A247-4F66-B485-0CF3FA1FB9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9686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2A526A1-FF3A-962F-59EA-89C5EA9360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6140CE0-FDE4-2505-385A-0608A623EF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B533AAC-460F-20FA-B899-7CAE81E423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B18662-F8C5-4A8E-80C6-0A66B1A27FBE}" type="datetimeFigureOut">
              <a:rPr lang="de-DE" smtClean="0"/>
              <a:t>17.10.2022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4A3F8F4-2DC2-5AB6-E52D-BAA567E226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FA4DB2B-3E34-AA0E-5838-CEB1F6D9E1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37A256-A247-4F66-B485-0CF3FA1FB9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4105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9.png"/><Relationship Id="rId1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microsoft.com/office/2007/relationships/hdphoto" Target="../media/hdphoto1.wdp"/><Relationship Id="rId17" Type="http://schemas.openxmlformats.org/officeDocument/2006/relationships/image" Target="../media/image12.sv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11" Type="http://schemas.openxmlformats.org/officeDocument/2006/relationships/image" Target="../media/image8.png"/><Relationship Id="rId5" Type="http://schemas.openxmlformats.org/officeDocument/2006/relationships/image" Target="../media/image3.png"/><Relationship Id="rId15" Type="http://schemas.openxmlformats.org/officeDocument/2006/relationships/image" Target="../media/image10.svg"/><Relationship Id="rId10" Type="http://schemas.openxmlformats.org/officeDocument/2006/relationships/image" Target="../media/image7.png"/><Relationship Id="rId19" Type="http://schemas.openxmlformats.org/officeDocument/2006/relationships/image" Target="../media/image14.png"/><Relationship Id="rId4" Type="http://schemas.openxmlformats.org/officeDocument/2006/relationships/image" Target="../media/image2.svg"/><Relationship Id="rId9" Type="http://schemas.microsoft.com/office/2017/06/relationships/model3d" Target="../media/model3d1.glb"/><Relationship Id="rId1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BAECD785-1671-6463-532E-DB85513E069B}"/>
              </a:ext>
            </a:extLst>
          </p:cNvPr>
          <p:cNvGrpSpPr>
            <a:grpSpLocks noChangeAspect="1"/>
          </p:cNvGrpSpPr>
          <p:nvPr/>
        </p:nvGrpSpPr>
        <p:grpSpPr>
          <a:xfrm>
            <a:off x="53341" y="2535758"/>
            <a:ext cx="3825240" cy="4383202"/>
            <a:chOff x="-3728328" y="-7174474"/>
            <a:chExt cx="20574532" cy="23575601"/>
          </a:xfrm>
        </p:grpSpPr>
        <p:pic>
          <p:nvPicPr>
            <p:cNvPr id="2" name="Grafik 1" descr="Gedankenblase mit einfarbiger Füllung">
              <a:extLst>
                <a:ext uri="{FF2B5EF4-FFF2-40B4-BE49-F238E27FC236}">
                  <a16:creationId xmlns:a16="http://schemas.microsoft.com/office/drawing/2014/main" id="{5F8726BA-9447-3402-9F34-EF7F057733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7601" b="30465"/>
            <a:stretch/>
          </p:blipFill>
          <p:spPr>
            <a:xfrm>
              <a:off x="1458450" y="-7057802"/>
              <a:ext cx="5218931" cy="3910212"/>
            </a:xfrm>
            <a:prstGeom prst="ellipse">
              <a:avLst/>
            </a:prstGeom>
          </p:spPr>
        </p:pic>
        <p:pic>
          <p:nvPicPr>
            <p:cNvPr id="3" name="Grafik 2" descr="Millimeterpapier und Notizblöcke mit Bleistift">
              <a:extLst>
                <a:ext uri="{FF2B5EF4-FFF2-40B4-BE49-F238E27FC236}">
                  <a16:creationId xmlns:a16="http://schemas.microsoft.com/office/drawing/2014/main" id="{8846C0DD-C809-3E54-C07C-38CBE0721B5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20268018">
              <a:off x="-3110587" y="7120509"/>
              <a:ext cx="6537591" cy="6537591"/>
            </a:xfrm>
            <a:prstGeom prst="rect">
              <a:avLst/>
            </a:prstGeom>
            <a:scene3d>
              <a:camera prst="perspectiveAbove" fov="0">
                <a:rot lat="0" lon="0" rev="0"/>
              </a:camera>
              <a:lightRig rig="threePt" dir="t"/>
            </a:scene3d>
          </p:spPr>
        </p:pic>
        <p:pic>
          <p:nvPicPr>
            <p:cNvPr id="4" name="Grafik 3" descr="Bleistifte mit Papier und Anspitzer">
              <a:extLst>
                <a:ext uri="{FF2B5EF4-FFF2-40B4-BE49-F238E27FC236}">
                  <a16:creationId xmlns:a16="http://schemas.microsoft.com/office/drawing/2014/main" id="{90518AA0-20F8-C373-782B-3C9F5105F0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1360485" flipH="1">
              <a:off x="7712071" y="3609186"/>
              <a:ext cx="5881843" cy="5881843"/>
            </a:xfrm>
            <a:prstGeom prst="rect">
              <a:avLst/>
            </a:prstGeom>
          </p:spPr>
        </p:pic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5" name="3D-Modell 4" descr="All-in-One-Computer">
                  <a:extLst>
                    <a:ext uri="{FF2B5EF4-FFF2-40B4-BE49-F238E27FC236}">
                      <a16:creationId xmlns:a16="http://schemas.microsoft.com/office/drawing/2014/main" id="{9E67EAE4-F04A-9A2B-9508-7F5BAA46D314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496361146"/>
                    </p:ext>
                  </p:extLst>
                </p:nvPr>
              </p:nvGraphicFramePr>
              <p:xfrm>
                <a:off x="-520817" y="532897"/>
                <a:ext cx="10961477" cy="11894007"/>
              </p:xfrm>
              <a:graphic>
                <a:graphicData uri="http://schemas.microsoft.com/office/drawing/2017/model3d">
                  <am3d:model3d r:embed="rId9">
                    <am3d:spPr>
                      <a:xfrm>
                        <a:off x="0" y="0"/>
                        <a:ext cx="10961477" cy="11894007"/>
                      </a:xfrm>
                      <a:prstGeom prst="rect">
                        <a:avLst/>
                      </a:prstGeom>
                    </am3d:spPr>
                    <am3d:camera>
                      <am3d:pos x="0" y="0" z="72010334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339501" d="1000000"/>
                      <am3d:preTrans dx="-485408" dy="-14998550" dz="5091385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3382117" ay="6003" az="9028"/>
                      <am3d:postTrans dx="0" dy="0" dz="0"/>
                    </am3d:trans>
                    <am3d:raster rName="Office3DRenderer" rVer="16.0.8326">
                      <am3d:blip r:embed="rId10"/>
                    </am3d:raster>
                    <am3d:objViewport viewportSz="3127069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5" name="3D-Modell 4" descr="All-in-One-Computer">
                  <a:extLst>
                    <a:ext uri="{FF2B5EF4-FFF2-40B4-BE49-F238E27FC236}">
                      <a16:creationId xmlns:a16="http://schemas.microsoft.com/office/drawing/2014/main" id="{9E67EAE4-F04A-9A2B-9508-7F5BAA46D31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649685" y="3968721"/>
                  <a:ext cx="2037970" cy="2211347"/>
                </a:xfrm>
                <a:prstGeom prst="rect">
                  <a:avLst/>
                </a:prstGeom>
              </p:spPr>
            </p:pic>
          </mc:Fallback>
        </mc:AlternateContent>
        <p:pic>
          <p:nvPicPr>
            <p:cNvPr id="6" name="Grafik 5" descr="Ein Bild, das Gewebe enthält.&#10;&#10;Automatisch generierte Beschreibung">
              <a:extLst>
                <a:ext uri="{FF2B5EF4-FFF2-40B4-BE49-F238E27FC236}">
                  <a16:creationId xmlns:a16="http://schemas.microsoft.com/office/drawing/2014/main" id="{CEB9DB90-3D58-B12E-B27D-6D652CFF2E7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duotone>
                <a:srgbClr val="5DCEAF">
                  <a:shade val="45000"/>
                  <a:satMod val="135000"/>
                </a:srgb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rightnessContrast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0025" y="-497718"/>
              <a:ext cx="8713373" cy="9618359"/>
            </a:xfrm>
            <a:prstGeom prst="roundRect">
              <a:avLst>
                <a:gd name="adj" fmla="val 3817"/>
              </a:avLst>
            </a:prstGeom>
            <a:scene3d>
              <a:camera prst="perspectiveRelaxedModerately" fov="3600000">
                <a:rot lat="18299982" lon="10799999" rev="10799999"/>
              </a:camera>
              <a:lightRig rig="threePt" dir="t"/>
            </a:scene3d>
          </p:spPr>
        </p:pic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07AC25A0-4E0A-AAC6-EB3C-FE9013417D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9945" b="96624" l="573" r="97604">
                          <a14:foregroundMark x1="5156" y1="89994" x2="10000" y2="77839"/>
                          <a14:foregroundMark x1="90156" y1="96746" x2="92188" y2="78514"/>
                          <a14:foregroundMark x1="90729" y1="70902" x2="96771" y2="84530"/>
                          <a14:foregroundMark x1="96771" y1="84530" x2="97656" y2="92511"/>
                          <a14:foregroundMark x1="573" y1="78699" x2="833" y2="94537"/>
                          <a14:backgroundMark x1="51042" y1="12400" x2="49583" y2="38428"/>
                          <a14:backgroundMark x1="54740" y1="16636" x2="76563" y2="12584"/>
                          <a14:backgroundMark x1="84323" y1="15470" x2="90052" y2="33517"/>
                          <a14:backgroundMark x1="88021" y1="39288" x2="88021" y2="21056"/>
                          <a14:backgroundMark x1="89896" y1="32719" x2="90156" y2="4481"/>
                          <a14:backgroundMark x1="57604" y1="15592" x2="55833" y2="24187"/>
                          <a14:backgroundMark x1="55833" y1="24187" x2="52396" y2="29343"/>
                          <a14:backgroundMark x1="52396" y1="29343" x2="47344" y2="24923"/>
                          <a14:backgroundMark x1="47344" y1="24923" x2="40417" y2="12830"/>
                          <a14:backgroundMark x1="40417" y1="12830" x2="32344" y2="10190"/>
                          <a14:backgroundMark x1="32344" y1="10190" x2="24792" y2="10190"/>
                          <a14:backgroundMark x1="24792" y1="10190" x2="19063" y2="13689"/>
                          <a14:backgroundMark x1="19063" y1="13689" x2="15208" y2="19767"/>
                          <a14:backgroundMark x1="15208" y1="19767" x2="10781" y2="14180"/>
                          <a14:backgroundMark x1="10781" y1="14180" x2="7292" y2="27931"/>
                          <a14:backgroundMark x1="7292" y1="27931" x2="7083" y2="35052"/>
                          <a14:backgroundMark x1="7083" y1="35052" x2="8594" y2="38122"/>
                          <a14:backgroundMark x1="31979" y1="38122" x2="33281" y2="30939"/>
                          <a14:backgroundMark x1="33281" y1="30939" x2="36302" y2="25537"/>
                          <a14:backgroundMark x1="36302" y1="25537" x2="41302" y2="21179"/>
                          <a14:backgroundMark x1="41302" y1="21179" x2="44583" y2="19828"/>
                          <a14:backgroundMark x1="42708" y1="39288" x2="49167" y2="24739"/>
                          <a14:backgroundMark x1="51771" y1="40270" x2="51771" y2="23204"/>
                          <a14:backgroundMark x1="55208" y1="38797" x2="53490" y2="19828"/>
                          <a14:backgroundMark x1="53490" y1="19828" x2="53490" y2="19828"/>
                          <a14:backgroundMark x1="58750" y1="28115" x2="65052" y2="39411"/>
                          <a14:backgroundMark x1="65052" y1="39411" x2="65104" y2="39963"/>
                          <a14:backgroundMark x1="65365" y1="40945" x2="61667" y2="31001"/>
                          <a14:backgroundMark x1="70260" y1="33211" x2="60625" y2="15592"/>
                          <a14:backgroundMark x1="63073" y1="18171" x2="77448" y2="17373"/>
                          <a14:backgroundMark x1="77448" y1="17373" x2="80833" y2="19337"/>
                          <a14:backgroundMark x1="15156" y1="32044" x2="15313" y2="24555"/>
                          <a14:backgroundMark x1="15313" y1="24555" x2="16771" y2="20688"/>
                          <a14:backgroundMark x1="23906" y1="20381" x2="23906" y2="20381"/>
                          <a14:backgroundMark x1="18906" y1="19705" x2="18906" y2="19705"/>
                          <a14:backgroundMark x1="24375" y1="19030" x2="24375" y2="19030"/>
                          <a14:backgroundMark x1="27708" y1="28115" x2="27708" y2="28115"/>
                          <a14:backgroundMark x1="30104" y1="23511" x2="30104" y2="23511"/>
                          <a14:backgroundMark x1="29740" y1="21854" x2="29740" y2="21854"/>
                          <a14:backgroundMark x1="31823" y1="19337" x2="31823" y2="19337"/>
                          <a14:backgroundMark x1="31823" y1="17680" x2="31823" y2="17680"/>
                          <a14:backgroundMark x1="26302" y1="31001" x2="26302" y2="31001"/>
                          <a14:backgroundMark x1="24792" y1="18048" x2="24792" y2="18048"/>
                          <a14:backgroundMark x1="26354" y1="30816" x2="26667" y2="30080"/>
                          <a14:backgroundMark x1="25990" y1="31921" x2="27448" y2="28054"/>
                          <a14:backgroundMark x1="7917" y1="29896" x2="8438" y2="27624"/>
                          <a14:backgroundMark x1="65677" y1="40638" x2="63594" y2="36464"/>
                          <a14:backgroundMark x1="64896" y1="38122" x2="63385" y2="35298"/>
                          <a14:backgroundMark x1="31042" y1="41743" x2="32188" y2="38797"/>
                          <a14:backgroundMark x1="65990" y1="42603" x2="65990" y2="42603"/>
                          <a14:backgroundMark x1="30938" y1="43892" x2="30938" y2="43892"/>
                          <a14:backgroundMark x1="65573" y1="41866" x2="65573" y2="41866"/>
                          <a14:backgroundMark x1="66510" y1="44138" x2="66510" y2="44138"/>
                          <a14:backgroundMark x1="66510" y1="44629" x2="66510" y2="44629"/>
                          <a14:backgroundMark x1="81250" y1="31492" x2="81250" y2="31492"/>
                          <a14:backgroundMark x1="80833" y1="30203" x2="80833" y2="30203"/>
                          <a14:backgroundMark x1="80833" y1="31246" x2="80833" y2="31246"/>
                          <a14:backgroundMark x1="73490" y1="24739" x2="73490" y2="24739"/>
                          <a14:backgroundMark x1="73125" y1="24064" x2="73125" y2="24064"/>
                          <a14:backgroundMark x1="72448" y1="22897" x2="72448" y2="22897"/>
                          <a14:backgroundMark x1="74844" y1="28607" x2="74844" y2="28607"/>
                          <a14:backgroundMark x1="75469" y1="30264" x2="75469" y2="30264"/>
                          <a14:backgroundMark x1="74271" y1="27133" x2="74271" y2="27133"/>
                          <a14:backgroundMark x1="75469" y1="30694" x2="75469" y2="30694"/>
                          <a14:backgroundMark x1="75573" y1="30939" x2="75573" y2="30939"/>
                          <a14:backgroundMark x1="32552" y1="18723" x2="32552" y2="18723"/>
                          <a14:backgroundMark x1="34688" y1="13996" x2="34688" y2="13996"/>
                          <a14:backgroundMark x1="60469" y1="18232" x2="60469" y2="18232"/>
                        </a14:backgroundRemoval>
                      </a14:imgEffect>
                      <a14:imgEffect>
                        <a14:colorTemperature colorTemp="11200"/>
                      </a14:imgEffect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602" y="8887364"/>
              <a:ext cx="8856000" cy="7513763"/>
            </a:xfrm>
            <a:prstGeom prst="rect">
              <a:avLst/>
            </a:prstGeom>
          </p:spPr>
        </p:pic>
        <p:grpSp>
          <p:nvGrpSpPr>
            <p:cNvPr id="9" name="Gruppieren 8">
              <a:extLst>
                <a:ext uri="{FF2B5EF4-FFF2-40B4-BE49-F238E27FC236}">
                  <a16:creationId xmlns:a16="http://schemas.microsoft.com/office/drawing/2014/main" id="{0381DACC-4A73-42DD-E1CD-A21EC25E3669}"/>
                </a:ext>
              </a:extLst>
            </p:cNvPr>
            <p:cNvGrpSpPr/>
            <p:nvPr/>
          </p:nvGrpSpPr>
          <p:grpSpPr>
            <a:xfrm flipH="1">
              <a:off x="-2614218" y="-2076010"/>
              <a:ext cx="1999547" cy="3197164"/>
              <a:chOff x="11635272" y="12853794"/>
              <a:chExt cx="2095587" cy="3418051"/>
            </a:xfrm>
          </p:grpSpPr>
          <p:sp>
            <p:nvSpPr>
              <p:cNvPr id="10" name="Ellipse 9">
                <a:extLst>
                  <a:ext uri="{FF2B5EF4-FFF2-40B4-BE49-F238E27FC236}">
                    <a16:creationId xmlns:a16="http://schemas.microsoft.com/office/drawing/2014/main" id="{ABA651D5-B69C-9C7B-4939-B6FD9E123FA4}"/>
                  </a:ext>
                </a:extLst>
              </p:cNvPr>
              <p:cNvSpPr/>
              <p:nvPr/>
            </p:nvSpPr>
            <p:spPr>
              <a:xfrm>
                <a:off x="12531312" y="12853794"/>
                <a:ext cx="1199547" cy="1198800"/>
              </a:xfrm>
              <a:prstGeom prst="ellipse">
                <a:avLst/>
              </a:prstGeom>
              <a:solidFill>
                <a:srgbClr val="FFFFFF"/>
              </a:solidFill>
              <a:ln w="9525" cap="flat" cmpd="sng" algn="ctr">
                <a:solidFill>
                  <a:srgbClr val="5DCEAF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350773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" name="Ellipse 10">
                <a:extLst>
                  <a:ext uri="{FF2B5EF4-FFF2-40B4-BE49-F238E27FC236}">
                    <a16:creationId xmlns:a16="http://schemas.microsoft.com/office/drawing/2014/main" id="{D8B232E9-8E22-AF4A-1C61-05A4289F40E6}"/>
                  </a:ext>
                </a:extLst>
              </p:cNvPr>
              <p:cNvSpPr/>
              <p:nvPr/>
            </p:nvSpPr>
            <p:spPr>
              <a:xfrm>
                <a:off x="12413785" y="14333083"/>
                <a:ext cx="738000" cy="738000"/>
              </a:xfrm>
              <a:prstGeom prst="ellipse">
                <a:avLst/>
              </a:prstGeom>
              <a:solidFill>
                <a:srgbClr val="FFFFFF"/>
              </a:solidFill>
              <a:ln w="9525" cap="flat" cmpd="sng" algn="ctr">
                <a:solidFill>
                  <a:srgbClr val="5DCEAF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350773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" name="Ellipse 11">
                <a:extLst>
                  <a:ext uri="{FF2B5EF4-FFF2-40B4-BE49-F238E27FC236}">
                    <a16:creationId xmlns:a16="http://schemas.microsoft.com/office/drawing/2014/main" id="{F074669A-EC24-6F5C-7760-A8A7E297A027}"/>
                  </a:ext>
                </a:extLst>
              </p:cNvPr>
              <p:cNvSpPr/>
              <p:nvPr/>
            </p:nvSpPr>
            <p:spPr>
              <a:xfrm>
                <a:off x="12076625" y="15257547"/>
                <a:ext cx="576000" cy="576000"/>
              </a:xfrm>
              <a:prstGeom prst="ellipse">
                <a:avLst/>
              </a:prstGeom>
              <a:solidFill>
                <a:srgbClr val="FFFFFF"/>
              </a:solidFill>
              <a:ln w="9525" cap="flat" cmpd="sng" algn="ctr">
                <a:solidFill>
                  <a:srgbClr val="5DCEAF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350773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3" name="Ellipse 12">
                <a:extLst>
                  <a:ext uri="{FF2B5EF4-FFF2-40B4-BE49-F238E27FC236}">
                    <a16:creationId xmlns:a16="http://schemas.microsoft.com/office/drawing/2014/main" id="{E6965703-D268-D19E-E646-A36AB23F6BCC}"/>
                  </a:ext>
                </a:extLst>
              </p:cNvPr>
              <p:cNvSpPr/>
              <p:nvPr/>
            </p:nvSpPr>
            <p:spPr>
              <a:xfrm>
                <a:off x="11635272" y="15911845"/>
                <a:ext cx="360000" cy="360000"/>
              </a:xfrm>
              <a:prstGeom prst="ellipse">
                <a:avLst/>
              </a:prstGeom>
              <a:solidFill>
                <a:srgbClr val="FFFFFF"/>
              </a:solidFill>
              <a:ln w="9525" cap="flat" cmpd="sng" algn="ctr">
                <a:solidFill>
                  <a:srgbClr val="5DCEAF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350773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de-DE" sz="1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pic>
          <p:nvPicPr>
            <p:cNvPr id="15" name="Grafik 14" descr="Gedankenblase mit einfarbiger Füllung">
              <a:extLst>
                <a:ext uri="{FF2B5EF4-FFF2-40B4-BE49-F238E27FC236}">
                  <a16:creationId xmlns:a16="http://schemas.microsoft.com/office/drawing/2014/main" id="{7C93686B-B5AE-BDEF-1CDC-AD6D1D9B28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5042" t="-8057" b="30713"/>
            <a:stretch/>
          </p:blipFill>
          <p:spPr>
            <a:xfrm>
              <a:off x="9931645" y="-1917689"/>
              <a:ext cx="5667140" cy="4314043"/>
            </a:xfrm>
            <a:prstGeom prst="ellipse">
              <a:avLst/>
            </a:prstGeom>
          </p:spPr>
        </p:pic>
        <p:pic>
          <p:nvPicPr>
            <p:cNvPr id="17" name="Grafik 16" descr="Gedankenblase mit einfarbiger Füllung">
              <a:extLst>
                <a:ext uri="{FF2B5EF4-FFF2-40B4-BE49-F238E27FC236}">
                  <a16:creationId xmlns:a16="http://schemas.microsoft.com/office/drawing/2014/main" id="{EEC8DC1F-C6BF-1706-E475-5DE1E2F6E9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rcRect l="7061" b="30540"/>
            <a:stretch/>
          </p:blipFill>
          <p:spPr>
            <a:xfrm flipH="1">
              <a:off x="-3728328" y="-5340120"/>
              <a:ext cx="4348112" cy="3439313"/>
            </a:xfrm>
            <a:prstGeom prst="ellipse">
              <a:avLst/>
            </a:prstGeom>
          </p:spPr>
        </p:pic>
        <p:pic>
          <p:nvPicPr>
            <p:cNvPr id="20" name="Grafik 19" descr="Gedankenblase mit einfarbiger Füllung">
              <a:extLst>
                <a:ext uri="{FF2B5EF4-FFF2-40B4-BE49-F238E27FC236}">
                  <a16:creationId xmlns:a16="http://schemas.microsoft.com/office/drawing/2014/main" id="{4ECA106F-4000-565E-16E6-740E6182DA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rcRect t="-39184" b="31210"/>
            <a:stretch/>
          </p:blipFill>
          <p:spPr>
            <a:xfrm flipH="1">
              <a:off x="-596204" y="-5737890"/>
              <a:ext cx="5137166" cy="5180100"/>
            </a:xfrm>
            <a:prstGeom prst="ellipse">
              <a:avLst/>
            </a:prstGeom>
          </p:spPr>
        </p:pic>
        <p:pic>
          <p:nvPicPr>
            <p:cNvPr id="23" name="Grafik 22" descr="Fragezeichen mit einfarbiger Füllung">
              <a:extLst>
                <a:ext uri="{FF2B5EF4-FFF2-40B4-BE49-F238E27FC236}">
                  <a16:creationId xmlns:a16="http://schemas.microsoft.com/office/drawing/2014/main" id="{EBB84E88-241F-18F7-E01E-7CB88429907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575600" y="-4616865"/>
              <a:ext cx="1576490" cy="1545439"/>
            </a:xfrm>
            <a:prstGeom prst="rect">
              <a:avLst/>
            </a:prstGeom>
          </p:spPr>
        </p:pic>
        <p:pic>
          <p:nvPicPr>
            <p:cNvPr id="24" name="Grafik 23" descr="Fragezeichen mit einfarbiger Füllung">
              <a:extLst>
                <a:ext uri="{FF2B5EF4-FFF2-40B4-BE49-F238E27FC236}">
                  <a16:creationId xmlns:a16="http://schemas.microsoft.com/office/drawing/2014/main" id="{7AF89DF7-DBA6-B4A8-5072-2FDCD9C3C3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-1869195" y="-1917689"/>
              <a:ext cx="2122058" cy="2080261"/>
            </a:xfrm>
            <a:prstGeom prst="rect">
              <a:avLst/>
            </a:prstGeom>
          </p:spPr>
        </p:pic>
        <p:pic>
          <p:nvPicPr>
            <p:cNvPr id="25" name="Grafik 24" descr="Fragezeichen mit einfarbiger Füllung">
              <a:extLst>
                <a:ext uri="{FF2B5EF4-FFF2-40B4-BE49-F238E27FC236}">
                  <a16:creationId xmlns:a16="http://schemas.microsoft.com/office/drawing/2014/main" id="{AD951FCA-1D77-CF0B-BDDE-32417D97CB60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-803696" y="-368705"/>
              <a:ext cx="905003" cy="868702"/>
            </a:xfrm>
            <a:prstGeom prst="rect">
              <a:avLst/>
            </a:prstGeom>
          </p:spPr>
        </p:pic>
        <p:sp>
          <p:nvSpPr>
            <p:cNvPr id="28" name="Ellipse 27">
              <a:extLst>
                <a:ext uri="{FF2B5EF4-FFF2-40B4-BE49-F238E27FC236}">
                  <a16:creationId xmlns:a16="http://schemas.microsoft.com/office/drawing/2014/main" id="{F7C87E18-EFFF-C9DD-3389-0E00F66BCB77}"/>
                </a:ext>
              </a:extLst>
            </p:cNvPr>
            <p:cNvSpPr/>
            <p:nvPr/>
          </p:nvSpPr>
          <p:spPr>
            <a:xfrm>
              <a:off x="-79944" y="-1166563"/>
              <a:ext cx="757809" cy="711129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rgbClr val="5DCEA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Ellipse 28">
              <a:extLst>
                <a:ext uri="{FF2B5EF4-FFF2-40B4-BE49-F238E27FC236}">
                  <a16:creationId xmlns:a16="http://schemas.microsoft.com/office/drawing/2014/main" id="{6FED5E30-EC9C-5A7F-5A4D-B039EA07DE4D}"/>
                </a:ext>
              </a:extLst>
            </p:cNvPr>
            <p:cNvSpPr/>
            <p:nvPr/>
          </p:nvSpPr>
          <p:spPr>
            <a:xfrm>
              <a:off x="101307" y="-307814"/>
              <a:ext cx="460292" cy="450685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rgbClr val="5DCEA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Ellipse 29">
              <a:extLst>
                <a:ext uri="{FF2B5EF4-FFF2-40B4-BE49-F238E27FC236}">
                  <a16:creationId xmlns:a16="http://schemas.microsoft.com/office/drawing/2014/main" id="{3432B6C8-7B67-78E5-7246-EA79C3BCE0E4}"/>
                </a:ext>
              </a:extLst>
            </p:cNvPr>
            <p:cNvSpPr/>
            <p:nvPr/>
          </p:nvSpPr>
          <p:spPr>
            <a:xfrm>
              <a:off x="439487" y="237659"/>
              <a:ext cx="364111" cy="357582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rgbClr val="5DCEA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Ellipse 30">
              <a:extLst>
                <a:ext uri="{FF2B5EF4-FFF2-40B4-BE49-F238E27FC236}">
                  <a16:creationId xmlns:a16="http://schemas.microsoft.com/office/drawing/2014/main" id="{4B105E5F-CF8F-8DCE-0C98-D6E24B162C22}"/>
                </a:ext>
              </a:extLst>
            </p:cNvPr>
            <p:cNvSpPr/>
            <p:nvPr/>
          </p:nvSpPr>
          <p:spPr>
            <a:xfrm>
              <a:off x="9997913" y="-2799634"/>
              <a:ext cx="1144572" cy="1121329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rgbClr val="5DCEA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Ellipse 31">
              <a:extLst>
                <a:ext uri="{FF2B5EF4-FFF2-40B4-BE49-F238E27FC236}">
                  <a16:creationId xmlns:a16="http://schemas.microsoft.com/office/drawing/2014/main" id="{CE0151E4-16E2-0C75-DF46-98CF98D5A581}"/>
                </a:ext>
              </a:extLst>
            </p:cNvPr>
            <p:cNvSpPr/>
            <p:nvPr/>
          </p:nvSpPr>
          <p:spPr>
            <a:xfrm>
              <a:off x="10015379" y="-871030"/>
              <a:ext cx="704178" cy="690308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rgbClr val="5DCEA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Ellipse 32">
              <a:extLst>
                <a:ext uri="{FF2B5EF4-FFF2-40B4-BE49-F238E27FC236}">
                  <a16:creationId xmlns:a16="http://schemas.microsoft.com/office/drawing/2014/main" id="{C4D0C102-8488-DEDD-9C5C-C04C8480B8C1}"/>
                </a:ext>
              </a:extLst>
            </p:cNvPr>
            <p:cNvSpPr/>
            <p:nvPr/>
          </p:nvSpPr>
          <p:spPr>
            <a:xfrm>
              <a:off x="9527830" y="-230852"/>
              <a:ext cx="549602" cy="538777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rgbClr val="5DCEA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Ellipse 33">
              <a:extLst>
                <a:ext uri="{FF2B5EF4-FFF2-40B4-BE49-F238E27FC236}">
                  <a16:creationId xmlns:a16="http://schemas.microsoft.com/office/drawing/2014/main" id="{BA922A6C-1B17-1D11-424E-34FE50976C55}"/>
                </a:ext>
              </a:extLst>
            </p:cNvPr>
            <p:cNvSpPr/>
            <p:nvPr/>
          </p:nvSpPr>
          <p:spPr>
            <a:xfrm>
              <a:off x="9124694" y="225639"/>
              <a:ext cx="343501" cy="336736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rgbClr val="5DCEA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35" name="Grafik 34" descr="Fragezeichen mit einfarbiger Füllung">
              <a:extLst>
                <a:ext uri="{FF2B5EF4-FFF2-40B4-BE49-F238E27FC236}">
                  <a16:creationId xmlns:a16="http://schemas.microsoft.com/office/drawing/2014/main" id="{CAF9A75E-334E-1946-393D-BCBD368343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11047381" y="-3284107"/>
              <a:ext cx="725344" cy="696249"/>
            </a:xfrm>
            <a:prstGeom prst="rect">
              <a:avLst/>
            </a:prstGeom>
          </p:spPr>
        </p:pic>
        <p:pic>
          <p:nvPicPr>
            <p:cNvPr id="37" name="Grafik 36" descr="Fragezeichen mit einfarbiger Füllung">
              <a:extLst>
                <a:ext uri="{FF2B5EF4-FFF2-40B4-BE49-F238E27FC236}">
                  <a16:creationId xmlns:a16="http://schemas.microsoft.com/office/drawing/2014/main" id="{08CE3A35-918D-2D57-53FF-6DE4545AA8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6171537" y="-3384534"/>
              <a:ext cx="1106926" cy="1062526"/>
            </a:xfrm>
            <a:prstGeom prst="rect">
              <a:avLst/>
            </a:prstGeom>
          </p:spPr>
        </p:pic>
        <p:pic>
          <p:nvPicPr>
            <p:cNvPr id="38" name="Grafik 37" descr="Fragezeichen mit einfarbiger Füllung">
              <a:extLst>
                <a:ext uri="{FF2B5EF4-FFF2-40B4-BE49-F238E27FC236}">
                  <a16:creationId xmlns:a16="http://schemas.microsoft.com/office/drawing/2014/main" id="{34E057B2-5A3F-D548-941B-26D766274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9442012" y="-1831720"/>
              <a:ext cx="1057246" cy="1034491"/>
            </a:xfrm>
            <a:prstGeom prst="rect">
              <a:avLst/>
            </a:prstGeom>
          </p:spPr>
        </p:pic>
        <p:sp>
          <p:nvSpPr>
            <p:cNvPr id="42" name="Textfeld 41">
              <a:extLst>
                <a:ext uri="{FF2B5EF4-FFF2-40B4-BE49-F238E27FC236}">
                  <a16:creationId xmlns:a16="http://schemas.microsoft.com/office/drawing/2014/main" id="{738E8851-47B2-58A7-FD7C-674221A26035}"/>
                </a:ext>
              </a:extLst>
            </p:cNvPr>
            <p:cNvSpPr txBox="1"/>
            <p:nvPr/>
          </p:nvSpPr>
          <p:spPr>
            <a:xfrm>
              <a:off x="1636135" y="-5404524"/>
              <a:ext cx="4252346" cy="13657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5DCEAF"/>
                  </a:solidFill>
                  <a:effectLst/>
                  <a:uLnTx/>
                  <a:uFillTx/>
                  <a:cs typeface="Arial" panose="020B0604020202020204" pitchFamily="34" charset="0"/>
                </a:rPr>
                <a:t>Repository</a:t>
              </a:r>
              <a:endParaRPr kumimoji="0" lang="de-DE" sz="1050" b="1" i="0" u="none" strike="noStrike" kern="0" cap="none" spc="0" normalizeH="0" baseline="0" noProof="0" dirty="0">
                <a:ln>
                  <a:noFill/>
                </a:ln>
                <a:solidFill>
                  <a:srgbClr val="5DCEAF"/>
                </a:solidFill>
                <a:effectLst/>
                <a:uLnTx/>
                <a:uFillTx/>
              </a:endParaRPr>
            </a:p>
          </p:txBody>
        </p:sp>
        <p:sp>
          <p:nvSpPr>
            <p:cNvPr id="49" name="Textfeld 48">
              <a:extLst>
                <a:ext uri="{FF2B5EF4-FFF2-40B4-BE49-F238E27FC236}">
                  <a16:creationId xmlns:a16="http://schemas.microsoft.com/office/drawing/2014/main" id="{13BD0371-ED70-9A3A-ACD4-33CF05418E77}"/>
                </a:ext>
              </a:extLst>
            </p:cNvPr>
            <p:cNvSpPr txBox="1"/>
            <p:nvPr/>
          </p:nvSpPr>
          <p:spPr>
            <a:xfrm>
              <a:off x="4685" y="-2574007"/>
              <a:ext cx="3933335" cy="13657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5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5DCEAF"/>
                  </a:solidFill>
                  <a:effectLst/>
                  <a:uLnTx/>
                  <a:uFillTx/>
                  <a:cs typeface="Arial" panose="020B0604020202020204" pitchFamily="34" charset="0"/>
                </a:rPr>
                <a:t>Metadata</a:t>
              </a:r>
              <a:endParaRPr kumimoji="0" lang="de-DE" sz="1050" b="1" i="0" u="none" strike="noStrike" kern="0" cap="none" spc="0" normalizeH="0" baseline="0" noProof="0" dirty="0">
                <a:ln>
                  <a:noFill/>
                </a:ln>
                <a:solidFill>
                  <a:srgbClr val="5DCEAF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Textfeld 55">
              <a:extLst>
                <a:ext uri="{FF2B5EF4-FFF2-40B4-BE49-F238E27FC236}">
                  <a16:creationId xmlns:a16="http://schemas.microsoft.com/office/drawing/2014/main" id="{EF9B74FE-85AA-E1E1-A99A-5F9C292498EC}"/>
                </a:ext>
              </a:extLst>
            </p:cNvPr>
            <p:cNvSpPr txBox="1"/>
            <p:nvPr/>
          </p:nvSpPr>
          <p:spPr>
            <a:xfrm>
              <a:off x="-3320822" y="-3902129"/>
              <a:ext cx="3717792" cy="13657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5DCEAF"/>
                  </a:solidFill>
                  <a:effectLst/>
                  <a:uLnTx/>
                  <a:uFillTx/>
                  <a:cs typeface="Arial" panose="020B0604020202020204" pitchFamily="34" charset="0"/>
                </a:rPr>
                <a:t>Standard</a:t>
              </a:r>
              <a:endParaRPr kumimoji="0" lang="de-DE" sz="1050" b="1" i="0" u="none" strike="noStrike" kern="0" cap="none" spc="0" normalizeH="0" baseline="0" noProof="0" dirty="0">
                <a:ln>
                  <a:noFill/>
                </a:ln>
                <a:solidFill>
                  <a:srgbClr val="5DCEAF"/>
                </a:solidFill>
                <a:effectLst/>
                <a:uLnTx/>
                <a:uFillTx/>
              </a:endParaRPr>
            </a:p>
          </p:txBody>
        </p:sp>
        <p:sp>
          <p:nvSpPr>
            <p:cNvPr id="61" name="Textfeld 60">
              <a:extLst>
                <a:ext uri="{FF2B5EF4-FFF2-40B4-BE49-F238E27FC236}">
                  <a16:creationId xmlns:a16="http://schemas.microsoft.com/office/drawing/2014/main" id="{D83DF920-C02D-5751-F398-4C31F049C5C2}"/>
                </a:ext>
              </a:extLst>
            </p:cNvPr>
            <p:cNvSpPr txBox="1"/>
            <p:nvPr/>
          </p:nvSpPr>
          <p:spPr>
            <a:xfrm>
              <a:off x="10604046" y="99073"/>
              <a:ext cx="3769518" cy="13657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5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5DCEAF"/>
                  </a:solidFill>
                  <a:effectLst/>
                  <a:uLnTx/>
                  <a:uFillTx/>
                  <a:cs typeface="Arial" panose="020B0604020202020204" pitchFamily="34" charset="0"/>
                </a:rPr>
                <a:t>Ontology</a:t>
              </a:r>
              <a:endParaRPr kumimoji="0" lang="de-DE" sz="1050" b="1" i="0" u="none" strike="noStrike" kern="0" cap="none" spc="0" normalizeH="0" baseline="0" noProof="0" dirty="0">
                <a:ln>
                  <a:noFill/>
                </a:ln>
                <a:solidFill>
                  <a:srgbClr val="5DCEAF"/>
                </a:solidFill>
                <a:effectLst/>
                <a:uLnTx/>
                <a:uFillTx/>
              </a:endParaRPr>
            </a:p>
          </p:txBody>
        </p:sp>
        <p:pic>
          <p:nvPicPr>
            <p:cNvPr id="62" name="Grafik 61">
              <a:extLst>
                <a:ext uri="{FF2B5EF4-FFF2-40B4-BE49-F238E27FC236}">
                  <a16:creationId xmlns:a16="http://schemas.microsoft.com/office/drawing/2014/main" id="{CD5370F7-4788-7DA1-ACE1-376005D72D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8"/>
            <a:srcRect l="-28522" r="21411" b="29037"/>
            <a:stretch/>
          </p:blipFill>
          <p:spPr>
            <a:xfrm>
              <a:off x="8718641" y="14858581"/>
              <a:ext cx="1253772" cy="1540152"/>
            </a:xfrm>
            <a:prstGeom prst="ellipse">
              <a:avLst/>
            </a:prstGeom>
          </p:spPr>
        </p:pic>
        <p:pic>
          <p:nvPicPr>
            <p:cNvPr id="63" name="Grafik 62">
              <a:extLst>
                <a:ext uri="{FF2B5EF4-FFF2-40B4-BE49-F238E27FC236}">
                  <a16:creationId xmlns:a16="http://schemas.microsoft.com/office/drawing/2014/main" id="{84F7623C-F39E-0C9A-AC92-785763FF73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9"/>
            <a:srcRect r="-46882" b="9318"/>
            <a:stretch/>
          </p:blipFill>
          <p:spPr>
            <a:xfrm>
              <a:off x="-21379" y="14616481"/>
              <a:ext cx="1504391" cy="1774632"/>
            </a:xfrm>
            <a:prstGeom prst="ellipse">
              <a:avLst/>
            </a:prstGeom>
          </p:spPr>
        </p:pic>
        <p:pic>
          <p:nvPicPr>
            <p:cNvPr id="18" name="Grafik 17" descr="Gedankenblase mit einfarbiger Füllung">
              <a:extLst>
                <a:ext uri="{FF2B5EF4-FFF2-40B4-BE49-F238E27FC236}">
                  <a16:creationId xmlns:a16="http://schemas.microsoft.com/office/drawing/2014/main" id="{4820E2BF-269C-EC5F-8575-4B4122D95F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rcRect l="7061" b="30540"/>
            <a:stretch/>
          </p:blipFill>
          <p:spPr>
            <a:xfrm flipH="1">
              <a:off x="11237722" y="-5826673"/>
              <a:ext cx="5608482" cy="4436253"/>
            </a:xfrm>
            <a:prstGeom prst="ellipse">
              <a:avLst/>
            </a:prstGeom>
          </p:spPr>
        </p:pic>
        <p:pic>
          <p:nvPicPr>
            <p:cNvPr id="21" name="Grafik 20" descr="Gedankenblase mit einfarbiger Füllung">
              <a:extLst>
                <a:ext uri="{FF2B5EF4-FFF2-40B4-BE49-F238E27FC236}">
                  <a16:creationId xmlns:a16="http://schemas.microsoft.com/office/drawing/2014/main" id="{D2D6EC9C-5573-DA44-8252-51B6DD42C0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rcRect l="7061" b="30540"/>
            <a:stretch/>
          </p:blipFill>
          <p:spPr>
            <a:xfrm flipH="1">
              <a:off x="5698655" y="-7174474"/>
              <a:ext cx="6455648" cy="5106353"/>
            </a:xfrm>
            <a:prstGeom prst="ellipse">
              <a:avLst/>
            </a:prstGeom>
          </p:spPr>
        </p:pic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8C075325-D716-3370-FAB7-F078847F61AD}"/>
                </a:ext>
              </a:extLst>
            </p:cNvPr>
            <p:cNvSpPr txBox="1"/>
            <p:nvPr/>
          </p:nvSpPr>
          <p:spPr>
            <a:xfrm>
              <a:off x="6616877" y="-4790726"/>
              <a:ext cx="5071436" cy="13657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5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5DCEAF"/>
                  </a:solidFill>
                  <a:effectLst/>
                  <a:uLnTx/>
                  <a:uFillTx/>
                  <a:cs typeface="Arial" panose="020B0604020202020204" pitchFamily="34" charset="0"/>
                </a:rPr>
                <a:t>Collaboration</a:t>
              </a:r>
              <a:endParaRPr kumimoji="0" lang="de-DE" sz="1050" b="1" i="0" u="none" strike="noStrike" kern="0" cap="none" spc="0" normalizeH="0" baseline="0" noProof="0" dirty="0">
                <a:ln>
                  <a:noFill/>
                </a:ln>
                <a:solidFill>
                  <a:srgbClr val="5DCEAF"/>
                </a:solidFill>
                <a:effectLst/>
                <a:uLnTx/>
                <a:uFillTx/>
              </a:endParaRPr>
            </a:p>
          </p:txBody>
        </p:sp>
        <p:pic>
          <p:nvPicPr>
            <p:cNvPr id="50" name="Grafik 49" descr="Gedankenblase mit einfarbiger Füllung">
              <a:extLst>
                <a:ext uri="{FF2B5EF4-FFF2-40B4-BE49-F238E27FC236}">
                  <a16:creationId xmlns:a16="http://schemas.microsoft.com/office/drawing/2014/main" id="{33C0F269-A60A-8690-E57D-AF22A507FC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5042" t="-8057" b="30713"/>
            <a:stretch/>
          </p:blipFill>
          <p:spPr>
            <a:xfrm>
              <a:off x="4654948" y="-3693882"/>
              <a:ext cx="5667140" cy="4314043"/>
            </a:xfrm>
            <a:prstGeom prst="ellipse">
              <a:avLst/>
            </a:prstGeom>
          </p:spPr>
        </p:pic>
        <p:sp>
          <p:nvSpPr>
            <p:cNvPr id="51" name="Textfeld 50">
              <a:extLst>
                <a:ext uri="{FF2B5EF4-FFF2-40B4-BE49-F238E27FC236}">
                  <a16:creationId xmlns:a16="http://schemas.microsoft.com/office/drawing/2014/main" id="{C07F9457-A798-A338-6230-54370C95F99B}"/>
                </a:ext>
              </a:extLst>
            </p:cNvPr>
            <p:cNvSpPr txBox="1"/>
            <p:nvPr/>
          </p:nvSpPr>
          <p:spPr>
            <a:xfrm>
              <a:off x="11853146" y="-3837887"/>
              <a:ext cx="4528248" cy="13657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5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5DCEAF"/>
                  </a:solidFill>
                  <a:effectLst/>
                  <a:uLnTx/>
                  <a:uFillTx/>
                  <a:cs typeface="Arial" panose="020B0604020202020204" pitchFamily="34" charset="0"/>
                </a:rPr>
                <a:t>Provenance</a:t>
              </a:r>
              <a:endParaRPr kumimoji="0" lang="de-DE" sz="1050" b="1" i="0" u="none" strike="noStrike" kern="0" cap="none" spc="0" normalizeH="0" baseline="0" noProof="0" dirty="0">
                <a:ln>
                  <a:noFill/>
                </a:ln>
                <a:solidFill>
                  <a:srgbClr val="5DCEAF"/>
                </a:solidFill>
                <a:effectLst/>
                <a:uLnTx/>
                <a:uFillTx/>
              </a:endParaRPr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E704F52A-FE2A-08A7-B569-38865100C870}"/>
                </a:ext>
              </a:extLst>
            </p:cNvPr>
            <p:cNvSpPr/>
            <p:nvPr/>
          </p:nvSpPr>
          <p:spPr>
            <a:xfrm>
              <a:off x="11292279" y="-2472922"/>
              <a:ext cx="1144572" cy="1121329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rgbClr val="5DCEA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0" name="Ellipse 69">
              <a:extLst>
                <a:ext uri="{FF2B5EF4-FFF2-40B4-BE49-F238E27FC236}">
                  <a16:creationId xmlns:a16="http://schemas.microsoft.com/office/drawing/2014/main" id="{F4C91633-A2A7-7A80-D827-12CDBC3FDFF9}"/>
                </a:ext>
              </a:extLst>
            </p:cNvPr>
            <p:cNvSpPr/>
            <p:nvPr/>
          </p:nvSpPr>
          <p:spPr>
            <a:xfrm>
              <a:off x="10570917" y="-1617993"/>
              <a:ext cx="828000" cy="828000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rgbClr val="5DCEA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4916E3D4-C760-6483-A9D5-397AE9629876}"/>
                </a:ext>
              </a:extLst>
            </p:cNvPr>
            <p:cNvSpPr txBox="1"/>
            <p:nvPr/>
          </p:nvSpPr>
          <p:spPr>
            <a:xfrm>
              <a:off x="4871378" y="-1677062"/>
              <a:ext cx="4933485" cy="13657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050" b="1" i="0" u="none" strike="noStrike" kern="0" cap="none" spc="0" normalizeH="0" baseline="0" noProof="0" dirty="0" err="1">
                  <a:ln>
                    <a:noFill/>
                  </a:ln>
                  <a:solidFill>
                    <a:srgbClr val="5DCEAF"/>
                  </a:solidFill>
                  <a:effectLst/>
                  <a:uLnTx/>
                  <a:uFillTx/>
                  <a:cs typeface="Arial" panose="020B0604020202020204" pitchFamily="34" charset="0"/>
                </a:rPr>
                <a:t>Computation</a:t>
              </a:r>
              <a:endParaRPr kumimoji="0" lang="de-DE" sz="1050" b="1" i="0" u="none" strike="noStrike" kern="0" cap="none" spc="0" normalizeH="0" baseline="0" noProof="0" dirty="0">
                <a:ln>
                  <a:noFill/>
                </a:ln>
                <a:solidFill>
                  <a:srgbClr val="5DCEAF"/>
                </a:solidFill>
                <a:effectLst/>
                <a:uLnTx/>
                <a:uFillTx/>
              </a:endParaRPr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EBFEF588-6FA1-A49B-48CE-45B9091E0291}"/>
                </a:ext>
              </a:extLst>
            </p:cNvPr>
            <p:cNvSpPr/>
            <p:nvPr/>
          </p:nvSpPr>
          <p:spPr>
            <a:xfrm>
              <a:off x="5037903" y="-370505"/>
              <a:ext cx="460292" cy="450685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rgbClr val="5DCEA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2" name="Ellipse 71">
              <a:extLst>
                <a:ext uri="{FF2B5EF4-FFF2-40B4-BE49-F238E27FC236}">
                  <a16:creationId xmlns:a16="http://schemas.microsoft.com/office/drawing/2014/main" id="{AD263DE3-925E-8451-FF91-426A4FF3E412}"/>
                </a:ext>
              </a:extLst>
            </p:cNvPr>
            <p:cNvSpPr/>
            <p:nvPr/>
          </p:nvSpPr>
          <p:spPr>
            <a:xfrm>
              <a:off x="5244336" y="246483"/>
              <a:ext cx="339678" cy="336737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rgbClr val="5DCEA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3" name="Ellipse 72">
              <a:extLst>
                <a:ext uri="{FF2B5EF4-FFF2-40B4-BE49-F238E27FC236}">
                  <a16:creationId xmlns:a16="http://schemas.microsoft.com/office/drawing/2014/main" id="{8731DB86-D123-CD81-66C6-8BE742CEAC16}"/>
                </a:ext>
              </a:extLst>
            </p:cNvPr>
            <p:cNvSpPr/>
            <p:nvPr/>
          </p:nvSpPr>
          <p:spPr>
            <a:xfrm>
              <a:off x="4073097" y="-3401912"/>
              <a:ext cx="1144572" cy="1121329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rgbClr val="5DCEA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4" name="Ellipse 73">
              <a:extLst>
                <a:ext uri="{FF2B5EF4-FFF2-40B4-BE49-F238E27FC236}">
                  <a16:creationId xmlns:a16="http://schemas.microsoft.com/office/drawing/2014/main" id="{390E0A21-62F4-F256-E14C-7ED488782C8B}"/>
                </a:ext>
              </a:extLst>
            </p:cNvPr>
            <p:cNvSpPr/>
            <p:nvPr/>
          </p:nvSpPr>
          <p:spPr>
            <a:xfrm>
              <a:off x="3903132" y="-1115602"/>
              <a:ext cx="704178" cy="690308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rgbClr val="5DCEA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5" name="Ellipse 74">
              <a:extLst>
                <a:ext uri="{FF2B5EF4-FFF2-40B4-BE49-F238E27FC236}">
                  <a16:creationId xmlns:a16="http://schemas.microsoft.com/office/drawing/2014/main" id="{956304E0-ED0F-8C32-A06C-E99E1E614059}"/>
                </a:ext>
              </a:extLst>
            </p:cNvPr>
            <p:cNvSpPr/>
            <p:nvPr/>
          </p:nvSpPr>
          <p:spPr>
            <a:xfrm>
              <a:off x="3467031" y="-339893"/>
              <a:ext cx="549602" cy="538777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rgbClr val="5DCEA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6" name="Ellipse 75">
              <a:extLst>
                <a:ext uri="{FF2B5EF4-FFF2-40B4-BE49-F238E27FC236}">
                  <a16:creationId xmlns:a16="http://schemas.microsoft.com/office/drawing/2014/main" id="{444E46F3-BA58-C88B-63F7-72E70F120D6D}"/>
                </a:ext>
              </a:extLst>
            </p:cNvPr>
            <p:cNvSpPr/>
            <p:nvPr/>
          </p:nvSpPr>
          <p:spPr>
            <a:xfrm>
              <a:off x="3075072" y="229870"/>
              <a:ext cx="343501" cy="336736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rgbClr val="5DCEA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7" name="Ellipse 76">
              <a:extLst>
                <a:ext uri="{FF2B5EF4-FFF2-40B4-BE49-F238E27FC236}">
                  <a16:creationId xmlns:a16="http://schemas.microsoft.com/office/drawing/2014/main" id="{FA806CD2-D4DC-EE10-0B64-C6961E5A4D17}"/>
                </a:ext>
              </a:extLst>
            </p:cNvPr>
            <p:cNvSpPr/>
            <p:nvPr/>
          </p:nvSpPr>
          <p:spPr>
            <a:xfrm>
              <a:off x="4167501" y="-2110603"/>
              <a:ext cx="828000" cy="828000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rgbClr val="5DCEA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pic>
          <p:nvPicPr>
            <p:cNvPr id="22" name="Grafik 21" descr="Fragezeichen mit einfarbiger Füllung">
              <a:extLst>
                <a:ext uri="{FF2B5EF4-FFF2-40B4-BE49-F238E27FC236}">
                  <a16:creationId xmlns:a16="http://schemas.microsoft.com/office/drawing/2014/main" id="{6FDBAABF-9E54-CF66-7046-A7A79761AF5A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4916340" y="-4107952"/>
              <a:ext cx="1764853" cy="1730092"/>
            </a:xfrm>
            <a:prstGeom prst="rect">
              <a:avLst/>
            </a:prstGeom>
          </p:spPr>
        </p:pic>
        <p:pic>
          <p:nvPicPr>
            <p:cNvPr id="78" name="Grafik 77" descr="Fragezeichen mit einfarbiger Füllung">
              <a:extLst>
                <a:ext uri="{FF2B5EF4-FFF2-40B4-BE49-F238E27FC236}">
                  <a16:creationId xmlns:a16="http://schemas.microsoft.com/office/drawing/2014/main" id="{DF96A2D3-2A3F-7957-EB52-9A1D7399765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4941890" y="-2661843"/>
              <a:ext cx="987245" cy="967800"/>
            </a:xfrm>
            <a:prstGeom prst="rect">
              <a:avLst/>
            </a:prstGeom>
          </p:spPr>
        </p:pic>
        <p:pic>
          <p:nvPicPr>
            <p:cNvPr id="79" name="Grafik 78" descr="Fragezeichen mit einfarbiger Füllung">
              <a:extLst>
                <a:ext uri="{FF2B5EF4-FFF2-40B4-BE49-F238E27FC236}">
                  <a16:creationId xmlns:a16="http://schemas.microsoft.com/office/drawing/2014/main" id="{276EAD3B-C69E-1D10-CA85-96B7ECA06CA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9136885" y="-2143111"/>
              <a:ext cx="781889" cy="766488"/>
            </a:xfrm>
            <a:prstGeom prst="rect">
              <a:avLst/>
            </a:prstGeom>
          </p:spPr>
        </p:pic>
        <p:pic>
          <p:nvPicPr>
            <p:cNvPr id="80" name="Grafik 79" descr="Fragezeichen mit einfarbiger Füllung">
              <a:extLst>
                <a:ext uri="{FF2B5EF4-FFF2-40B4-BE49-F238E27FC236}">
                  <a16:creationId xmlns:a16="http://schemas.microsoft.com/office/drawing/2014/main" id="{1665E086-AA76-B9EB-8DAE-8F3BAA056021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469312" y="-3849706"/>
              <a:ext cx="781889" cy="766488"/>
            </a:xfrm>
            <a:prstGeom prst="rect">
              <a:avLst/>
            </a:prstGeom>
          </p:spPr>
        </p:pic>
        <p:sp>
          <p:nvSpPr>
            <p:cNvPr id="81" name="Ellipse 80">
              <a:extLst>
                <a:ext uri="{FF2B5EF4-FFF2-40B4-BE49-F238E27FC236}">
                  <a16:creationId xmlns:a16="http://schemas.microsoft.com/office/drawing/2014/main" id="{765898DF-1BC7-B59D-04B1-9B0CE7C82E01}"/>
                </a:ext>
              </a:extLst>
            </p:cNvPr>
            <p:cNvSpPr/>
            <p:nvPr/>
          </p:nvSpPr>
          <p:spPr>
            <a:xfrm>
              <a:off x="11089534" y="1879926"/>
              <a:ext cx="704178" cy="690308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rgbClr val="5DCEA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2" name="Ellipse 81">
              <a:extLst>
                <a:ext uri="{FF2B5EF4-FFF2-40B4-BE49-F238E27FC236}">
                  <a16:creationId xmlns:a16="http://schemas.microsoft.com/office/drawing/2014/main" id="{9C048204-E8A5-FE05-8D14-F5F6F7C86B67}"/>
                </a:ext>
              </a:extLst>
            </p:cNvPr>
            <p:cNvSpPr/>
            <p:nvPr/>
          </p:nvSpPr>
          <p:spPr>
            <a:xfrm>
              <a:off x="10559406" y="2390345"/>
              <a:ext cx="549602" cy="538777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rgbClr val="5DCEA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3" name="Ellipse 82">
              <a:extLst>
                <a:ext uri="{FF2B5EF4-FFF2-40B4-BE49-F238E27FC236}">
                  <a16:creationId xmlns:a16="http://schemas.microsoft.com/office/drawing/2014/main" id="{34EE0DC8-00D1-049B-4CF8-E6E4EEF8EAEB}"/>
                </a:ext>
              </a:extLst>
            </p:cNvPr>
            <p:cNvSpPr/>
            <p:nvPr/>
          </p:nvSpPr>
          <p:spPr>
            <a:xfrm>
              <a:off x="10097162" y="2646771"/>
              <a:ext cx="343501" cy="336736"/>
            </a:xfrm>
            <a:prstGeom prst="ellipse">
              <a:avLst/>
            </a:prstGeom>
            <a:solidFill>
              <a:srgbClr val="FFFFFF"/>
            </a:solidFill>
            <a:ln w="9525" cap="flat" cmpd="sng" algn="ctr">
              <a:solidFill>
                <a:srgbClr val="5DCEA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350773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2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99400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</Words>
  <Application>Microsoft Office PowerPoint</Application>
  <PresentationFormat>Breitbild</PresentationFormat>
  <Paragraphs>9</Paragraphs>
  <Slides>1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Cristina Martins Rodrigues</dc:creator>
  <cp:lastModifiedBy>Cristina Martins Rodrigues</cp:lastModifiedBy>
  <cp:revision>3</cp:revision>
  <dcterms:created xsi:type="dcterms:W3CDTF">2022-10-17T09:13:26Z</dcterms:created>
  <dcterms:modified xsi:type="dcterms:W3CDTF">2022-10-17T10:19:32Z</dcterms:modified>
</cp:coreProperties>
</file>

<file path=docProps/thumbnail.jpeg>
</file>